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485" r:id="rId2"/>
    <p:sldId id="490" r:id="rId3"/>
    <p:sldId id="489" r:id="rId4"/>
    <p:sldId id="367" r:id="rId5"/>
    <p:sldId id="491"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381" r:id="rId21"/>
    <p:sldId id="380" r:id="rId22"/>
    <p:sldId id="283" r:id="rId23"/>
    <p:sldId id="368" r:id="rId24"/>
    <p:sldId id="486" r:id="rId25"/>
    <p:sldId id="493" r:id="rId26"/>
    <p:sldId id="487" r:id="rId27"/>
    <p:sldId id="488" r:id="rId28"/>
    <p:sldId id="494" r:id="rId29"/>
    <p:sldId id="492" r:id="rId30"/>
  </p:sldIdLst>
  <p:sldSz cx="12192000" cy="6858000"/>
  <p:notesSz cx="6858000" cy="9144000"/>
  <p:embeddedFontLst>
    <p:embeddedFont>
      <p:font typeface="Algerian" panose="04020705040A02060702" pitchFamily="82" charset="0"/>
      <p:regular r:id="rId32"/>
    </p:embeddedFon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Ink Free" panose="03080402000500000000" pitchFamily="66" charset="0"/>
      <p:regular r:id="rId45"/>
    </p:embeddedFont>
    <p:embeddedFont>
      <p:font typeface="Verdana" panose="020B060403050404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90"/>
            <p14:sldId id="489"/>
            <p14:sldId id="367"/>
            <p14:sldId id="491"/>
            <p14:sldId id="476"/>
            <p14:sldId id="290"/>
            <p14:sldId id="474"/>
            <p14:sldId id="477"/>
            <p14:sldId id="479"/>
            <p14:sldId id="291"/>
            <p14:sldId id="482"/>
            <p14:sldId id="483"/>
            <p14:sldId id="292"/>
            <p14:sldId id="293"/>
            <p14:sldId id="305"/>
            <p14:sldId id="443"/>
            <p14:sldId id="484"/>
            <p14:sldId id="300"/>
            <p14:sldId id="381"/>
            <p14:sldId id="380"/>
            <p14:sldId id="283"/>
            <p14:sldId id="368"/>
            <p14:sldId id="486"/>
            <p14:sldId id="493"/>
            <p14:sldId id="487"/>
            <p14:sldId id="488"/>
            <p14:sldId id="494"/>
            <p14:sldId id="4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65" d="100"/>
          <a:sy n="65" d="100"/>
        </p:scale>
        <p:origin x="724" y="-256"/>
      </p:cViewPr>
      <p:guideLst/>
    </p:cSldViewPr>
  </p:slideViewPr>
  <p:notesTextViewPr>
    <p:cViewPr>
      <p:scale>
        <a:sx n="3" d="2"/>
        <a:sy n="3" d="2"/>
      </p:scale>
      <p:origin x="0" y="0"/>
    </p:cViewPr>
  </p:notesTextViewPr>
  <p:sorterViewPr>
    <p:cViewPr>
      <p:scale>
        <a:sx n="80" d="100"/>
        <a:sy n="80" d="100"/>
      </p:scale>
      <p:origin x="0" y="-50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4247-D302-4214-8E5A-E673F39F087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7708F78-0075-4CB2-9C8A-7B67BDFBA7DA}">
      <dgm:prSet/>
      <dgm:spPr/>
      <dgm:t>
        <a:bodyPr/>
        <a:lstStyle/>
        <a:p>
          <a:r>
            <a:rPr lang="en-US" dirty="0"/>
            <a:t>Level 0: The Types (aka: Classes and Interfaces)</a:t>
          </a:r>
        </a:p>
      </dgm:t>
    </dgm:pt>
    <dgm:pt modelId="{88019485-6841-4252-A897-5E516640BA6F}" type="parTrans" cxnId="{4AFBF681-5B8A-42F2-8911-E95FC96D8B65}">
      <dgm:prSet/>
      <dgm:spPr/>
      <dgm:t>
        <a:bodyPr/>
        <a:lstStyle/>
        <a:p>
          <a:endParaRPr lang="en-US"/>
        </a:p>
      </dgm:t>
    </dgm:pt>
    <dgm:pt modelId="{75755DCA-7CD4-4FCB-BA21-1E0D1214F87F}" type="sibTrans" cxnId="{4AFBF681-5B8A-42F2-8911-E95FC96D8B65}">
      <dgm:prSet/>
      <dgm:spPr/>
      <dgm:t>
        <a:bodyPr/>
        <a:lstStyle/>
        <a:p>
          <a:endParaRPr lang="en-US"/>
        </a:p>
      </dgm:t>
    </dgm:pt>
    <dgm:pt modelId="{84794D37-E518-48F3-870E-C4B589BAE301}">
      <dgm:prSet/>
      <dgm:spPr/>
      <dgm:t>
        <a:bodyPr/>
        <a:lstStyle/>
        <a:p>
          <a:r>
            <a:rPr lang="en-US" dirty="0"/>
            <a:t>Level 1: Relationships between types (aka "associations")</a:t>
          </a:r>
        </a:p>
      </dgm:t>
    </dgm:pt>
    <dgm:pt modelId="{D5A3737C-8A66-49CB-81DF-F55785EA9F62}" type="parTrans" cxnId="{E2B20D17-156E-43E2-BA83-69D2DBEB1CA8}">
      <dgm:prSet/>
      <dgm:spPr/>
      <dgm:t>
        <a:bodyPr/>
        <a:lstStyle/>
        <a:p>
          <a:endParaRPr lang="en-US"/>
        </a:p>
      </dgm:t>
    </dgm:pt>
    <dgm:pt modelId="{3292A8B9-24D2-4887-B2A5-C5376CB9C923}" type="sibTrans" cxnId="{E2B20D17-156E-43E2-BA83-69D2DBEB1CA8}">
      <dgm:prSet/>
      <dgm:spPr/>
      <dgm:t>
        <a:bodyPr/>
        <a:lstStyle/>
        <a:p>
          <a:endParaRPr lang="en-US"/>
        </a:p>
      </dgm:t>
    </dgm:pt>
    <dgm:pt modelId="{5BEAEEB3-57C3-4195-A516-E08D313D78DA}">
      <dgm:prSet/>
      <dgm:spPr/>
      <dgm:t>
        <a:bodyPr/>
        <a:lstStyle/>
        <a:p>
          <a:r>
            <a:rPr lang="en-US"/>
            <a:t>Level 2: Attributes and Methods (aka Properties)</a:t>
          </a:r>
        </a:p>
      </dgm:t>
    </dgm:pt>
    <dgm:pt modelId="{1CA5E147-4D49-4138-8079-30006BC2488F}" type="parTrans" cxnId="{FF7AC685-7052-49BD-887B-72C53C992E06}">
      <dgm:prSet/>
      <dgm:spPr/>
      <dgm:t>
        <a:bodyPr/>
        <a:lstStyle/>
        <a:p>
          <a:endParaRPr lang="en-US"/>
        </a:p>
      </dgm:t>
    </dgm:pt>
    <dgm:pt modelId="{EA19B05F-BB59-47F5-9DC0-2A7E4C61116D}" type="sibTrans" cxnId="{FF7AC685-7052-49BD-887B-72C53C992E06}">
      <dgm:prSet/>
      <dgm:spPr/>
      <dgm:t>
        <a:bodyPr/>
        <a:lstStyle/>
        <a:p>
          <a:endParaRPr lang="en-US"/>
        </a:p>
      </dgm:t>
    </dgm:pt>
    <dgm:pt modelId="{AA5432CC-D86F-4339-A0EF-38D811E1C07C}" type="pres">
      <dgm:prSet presAssocID="{7FE74247-D302-4214-8E5A-E673F39F0870}" presName="outerComposite" presStyleCnt="0">
        <dgm:presLayoutVars>
          <dgm:chMax val="5"/>
          <dgm:dir/>
          <dgm:resizeHandles val="exact"/>
        </dgm:presLayoutVars>
      </dgm:prSet>
      <dgm:spPr/>
    </dgm:pt>
    <dgm:pt modelId="{D4362656-CAF6-44AE-8F5C-D1BB2318556B}" type="pres">
      <dgm:prSet presAssocID="{7FE74247-D302-4214-8E5A-E673F39F0870}" presName="dummyMaxCanvas" presStyleCnt="0">
        <dgm:presLayoutVars/>
      </dgm:prSet>
      <dgm:spPr/>
    </dgm:pt>
    <dgm:pt modelId="{0BE3689E-896B-4BBA-8AE7-6583984C3618}" type="pres">
      <dgm:prSet presAssocID="{7FE74247-D302-4214-8E5A-E673F39F0870}" presName="ThreeNodes_1" presStyleLbl="node1" presStyleIdx="0" presStyleCnt="3">
        <dgm:presLayoutVars>
          <dgm:bulletEnabled val="1"/>
        </dgm:presLayoutVars>
      </dgm:prSet>
      <dgm:spPr/>
    </dgm:pt>
    <dgm:pt modelId="{67D7A66B-C034-4426-B30F-7AD7F80BCB3F}" type="pres">
      <dgm:prSet presAssocID="{7FE74247-D302-4214-8E5A-E673F39F0870}" presName="ThreeNodes_2" presStyleLbl="node1" presStyleIdx="1" presStyleCnt="3">
        <dgm:presLayoutVars>
          <dgm:bulletEnabled val="1"/>
        </dgm:presLayoutVars>
      </dgm:prSet>
      <dgm:spPr/>
    </dgm:pt>
    <dgm:pt modelId="{A4EF22E3-2662-478B-A59D-5A1C0F094AB5}" type="pres">
      <dgm:prSet presAssocID="{7FE74247-D302-4214-8E5A-E673F39F0870}" presName="ThreeNodes_3" presStyleLbl="node1" presStyleIdx="2" presStyleCnt="3">
        <dgm:presLayoutVars>
          <dgm:bulletEnabled val="1"/>
        </dgm:presLayoutVars>
      </dgm:prSet>
      <dgm:spPr/>
    </dgm:pt>
    <dgm:pt modelId="{AE20477A-3B0F-4366-AB2D-AE942103A4AA}" type="pres">
      <dgm:prSet presAssocID="{7FE74247-D302-4214-8E5A-E673F39F0870}" presName="ThreeConn_1-2" presStyleLbl="fgAccFollowNode1" presStyleIdx="0" presStyleCnt="2">
        <dgm:presLayoutVars>
          <dgm:bulletEnabled val="1"/>
        </dgm:presLayoutVars>
      </dgm:prSet>
      <dgm:spPr/>
    </dgm:pt>
    <dgm:pt modelId="{3BF32BB5-EBFF-4590-8453-F2017AC8915E}" type="pres">
      <dgm:prSet presAssocID="{7FE74247-D302-4214-8E5A-E673F39F0870}" presName="ThreeConn_2-3" presStyleLbl="fgAccFollowNode1" presStyleIdx="1" presStyleCnt="2">
        <dgm:presLayoutVars>
          <dgm:bulletEnabled val="1"/>
        </dgm:presLayoutVars>
      </dgm:prSet>
      <dgm:spPr/>
    </dgm:pt>
    <dgm:pt modelId="{9807F23E-56BB-468D-9CFF-D6BECE31D7B7}" type="pres">
      <dgm:prSet presAssocID="{7FE74247-D302-4214-8E5A-E673F39F0870}" presName="ThreeNodes_1_text" presStyleLbl="node1" presStyleIdx="2" presStyleCnt="3">
        <dgm:presLayoutVars>
          <dgm:bulletEnabled val="1"/>
        </dgm:presLayoutVars>
      </dgm:prSet>
      <dgm:spPr/>
    </dgm:pt>
    <dgm:pt modelId="{330B29D0-97E6-4860-B796-1D1399A3E394}" type="pres">
      <dgm:prSet presAssocID="{7FE74247-D302-4214-8E5A-E673F39F0870}" presName="ThreeNodes_2_text" presStyleLbl="node1" presStyleIdx="2" presStyleCnt="3">
        <dgm:presLayoutVars>
          <dgm:bulletEnabled val="1"/>
        </dgm:presLayoutVars>
      </dgm:prSet>
      <dgm:spPr/>
    </dgm:pt>
    <dgm:pt modelId="{2ECBAB99-9F41-42C5-B66D-0FFAE70CB09D}" type="pres">
      <dgm:prSet presAssocID="{7FE74247-D302-4214-8E5A-E673F39F0870}" presName="ThreeNodes_3_text" presStyleLbl="node1" presStyleIdx="2" presStyleCnt="3">
        <dgm:presLayoutVars>
          <dgm:bulletEnabled val="1"/>
        </dgm:presLayoutVars>
      </dgm:prSet>
      <dgm:spPr/>
    </dgm:pt>
  </dgm:ptLst>
  <dgm:cxnLst>
    <dgm:cxn modelId="{D41EAB07-91C3-4E29-8DD3-CF71658F6251}" type="presOf" srcId="{3292A8B9-24D2-4887-B2A5-C5376CB9C923}" destId="{3BF32BB5-EBFF-4590-8453-F2017AC8915E}" srcOrd="0" destOrd="0" presId="urn:microsoft.com/office/officeart/2005/8/layout/vProcess5"/>
    <dgm:cxn modelId="{E2B20D17-156E-43E2-BA83-69D2DBEB1CA8}" srcId="{7FE74247-D302-4214-8E5A-E673F39F0870}" destId="{84794D37-E518-48F3-870E-C4B589BAE301}" srcOrd="1" destOrd="0" parTransId="{D5A3737C-8A66-49CB-81DF-F55785EA9F62}" sibTransId="{3292A8B9-24D2-4887-B2A5-C5376CB9C923}"/>
    <dgm:cxn modelId="{5B18753D-0FD6-4E34-AFDB-90ACCBAD9231}" type="presOf" srcId="{75755DCA-7CD4-4FCB-BA21-1E0D1214F87F}" destId="{AE20477A-3B0F-4366-AB2D-AE942103A4AA}" srcOrd="0" destOrd="0" presId="urn:microsoft.com/office/officeart/2005/8/layout/vProcess5"/>
    <dgm:cxn modelId="{42FEC36D-9AE2-411F-B7B6-6AEBB7E3EB1B}" type="presOf" srcId="{84794D37-E518-48F3-870E-C4B589BAE301}" destId="{67D7A66B-C034-4426-B30F-7AD7F80BCB3F}" srcOrd="0" destOrd="0" presId="urn:microsoft.com/office/officeart/2005/8/layout/vProcess5"/>
    <dgm:cxn modelId="{15A33A6F-8C0E-41C8-9FAF-E96E96E626EC}" type="presOf" srcId="{17708F78-0075-4CB2-9C8A-7B67BDFBA7DA}" destId="{9807F23E-56BB-468D-9CFF-D6BECE31D7B7}" srcOrd="1" destOrd="0" presId="urn:microsoft.com/office/officeart/2005/8/layout/vProcess5"/>
    <dgm:cxn modelId="{34BF0E55-C8EE-47B4-A770-111D1D32FDD5}" type="presOf" srcId="{84794D37-E518-48F3-870E-C4B589BAE301}" destId="{330B29D0-97E6-4860-B796-1D1399A3E394}" srcOrd="1" destOrd="0" presId="urn:microsoft.com/office/officeart/2005/8/layout/vProcess5"/>
    <dgm:cxn modelId="{4AFBF681-5B8A-42F2-8911-E95FC96D8B65}" srcId="{7FE74247-D302-4214-8E5A-E673F39F0870}" destId="{17708F78-0075-4CB2-9C8A-7B67BDFBA7DA}" srcOrd="0" destOrd="0" parTransId="{88019485-6841-4252-A897-5E516640BA6F}" sibTransId="{75755DCA-7CD4-4FCB-BA21-1E0D1214F87F}"/>
    <dgm:cxn modelId="{FF7AC685-7052-49BD-887B-72C53C992E06}" srcId="{7FE74247-D302-4214-8E5A-E673F39F0870}" destId="{5BEAEEB3-57C3-4195-A516-E08D313D78DA}" srcOrd="2" destOrd="0" parTransId="{1CA5E147-4D49-4138-8079-30006BC2488F}" sibTransId="{EA19B05F-BB59-47F5-9DC0-2A7E4C61116D}"/>
    <dgm:cxn modelId="{91868AA7-2060-467D-A89E-6B2778949149}" type="presOf" srcId="{5BEAEEB3-57C3-4195-A516-E08D313D78DA}" destId="{2ECBAB99-9F41-42C5-B66D-0FFAE70CB09D}" srcOrd="1" destOrd="0" presId="urn:microsoft.com/office/officeart/2005/8/layout/vProcess5"/>
    <dgm:cxn modelId="{084646CB-46A9-4222-A088-3B14EDDD1D31}" type="presOf" srcId="{7FE74247-D302-4214-8E5A-E673F39F0870}" destId="{AA5432CC-D86F-4339-A0EF-38D811E1C07C}" srcOrd="0" destOrd="0" presId="urn:microsoft.com/office/officeart/2005/8/layout/vProcess5"/>
    <dgm:cxn modelId="{2EE0A2DC-811F-419D-9BC7-81E031299936}" type="presOf" srcId="{17708F78-0075-4CB2-9C8A-7B67BDFBA7DA}" destId="{0BE3689E-896B-4BBA-8AE7-6583984C3618}" srcOrd="0" destOrd="0" presId="urn:microsoft.com/office/officeart/2005/8/layout/vProcess5"/>
    <dgm:cxn modelId="{29C9FBF9-CA64-4B12-AEC3-30458B55828F}" type="presOf" srcId="{5BEAEEB3-57C3-4195-A516-E08D313D78DA}" destId="{A4EF22E3-2662-478B-A59D-5A1C0F094AB5}" srcOrd="0" destOrd="0" presId="urn:microsoft.com/office/officeart/2005/8/layout/vProcess5"/>
    <dgm:cxn modelId="{3B8E094A-7E19-4E92-81CD-B74F1AC73F50}" type="presParOf" srcId="{AA5432CC-D86F-4339-A0EF-38D811E1C07C}" destId="{D4362656-CAF6-44AE-8F5C-D1BB2318556B}" srcOrd="0" destOrd="0" presId="urn:microsoft.com/office/officeart/2005/8/layout/vProcess5"/>
    <dgm:cxn modelId="{2EE306AA-C65D-425A-B885-B10E3397EA5C}" type="presParOf" srcId="{AA5432CC-D86F-4339-A0EF-38D811E1C07C}" destId="{0BE3689E-896B-4BBA-8AE7-6583984C3618}" srcOrd="1" destOrd="0" presId="urn:microsoft.com/office/officeart/2005/8/layout/vProcess5"/>
    <dgm:cxn modelId="{4BC3BD76-937B-481B-829D-FEE554FCD9CC}" type="presParOf" srcId="{AA5432CC-D86F-4339-A0EF-38D811E1C07C}" destId="{67D7A66B-C034-4426-B30F-7AD7F80BCB3F}" srcOrd="2" destOrd="0" presId="urn:microsoft.com/office/officeart/2005/8/layout/vProcess5"/>
    <dgm:cxn modelId="{563D933C-C5A2-467D-B122-B9D30DDBE1F1}" type="presParOf" srcId="{AA5432CC-D86F-4339-A0EF-38D811E1C07C}" destId="{A4EF22E3-2662-478B-A59D-5A1C0F094AB5}" srcOrd="3" destOrd="0" presId="urn:microsoft.com/office/officeart/2005/8/layout/vProcess5"/>
    <dgm:cxn modelId="{20E3CCBD-64C7-49FD-A2BD-7533F463B7FE}" type="presParOf" srcId="{AA5432CC-D86F-4339-A0EF-38D811E1C07C}" destId="{AE20477A-3B0F-4366-AB2D-AE942103A4AA}" srcOrd="4" destOrd="0" presId="urn:microsoft.com/office/officeart/2005/8/layout/vProcess5"/>
    <dgm:cxn modelId="{D11A5CCA-8AA2-4AE8-9C9F-21ADE5613468}" type="presParOf" srcId="{AA5432CC-D86F-4339-A0EF-38D811E1C07C}" destId="{3BF32BB5-EBFF-4590-8453-F2017AC8915E}" srcOrd="5" destOrd="0" presId="urn:microsoft.com/office/officeart/2005/8/layout/vProcess5"/>
    <dgm:cxn modelId="{DD155FAC-24BD-4828-9342-FDE6C7D254F5}" type="presParOf" srcId="{AA5432CC-D86F-4339-A0EF-38D811E1C07C}" destId="{9807F23E-56BB-468D-9CFF-D6BECE31D7B7}" srcOrd="6" destOrd="0" presId="urn:microsoft.com/office/officeart/2005/8/layout/vProcess5"/>
    <dgm:cxn modelId="{FAC539DB-B478-44E5-BC90-708C6CD5B4B5}" type="presParOf" srcId="{AA5432CC-D86F-4339-A0EF-38D811E1C07C}" destId="{330B29D0-97E6-4860-B796-1D1399A3E394}" srcOrd="7" destOrd="0" presId="urn:microsoft.com/office/officeart/2005/8/layout/vProcess5"/>
    <dgm:cxn modelId="{76FC217D-9D3F-4AA7-9F2F-DB32F740597A}" type="presParOf" srcId="{AA5432CC-D86F-4339-A0EF-38D811E1C07C}" destId="{2ECBAB99-9F41-42C5-B66D-0FFAE70CB09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3689E-896B-4BBA-8AE7-6583984C3618}">
      <dsp:nvSpPr>
        <dsp:cNvPr id="0" name=""/>
        <dsp:cNvSpPr/>
      </dsp:nvSpPr>
      <dsp:spPr>
        <a:xfrm>
          <a:off x="0" y="0"/>
          <a:ext cx="6703695"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0: The Types (aka: Classes and Interfaces)</a:t>
          </a:r>
        </a:p>
      </dsp:txBody>
      <dsp:txXfrm>
        <a:off x="38234" y="38234"/>
        <a:ext cx="5295065" cy="1228933"/>
      </dsp:txXfrm>
    </dsp:sp>
    <dsp:sp modelId="{67D7A66B-C034-4426-B30F-7AD7F80BCB3F}">
      <dsp:nvSpPr>
        <dsp:cNvPr id="0" name=""/>
        <dsp:cNvSpPr/>
      </dsp:nvSpPr>
      <dsp:spPr>
        <a:xfrm>
          <a:off x="591502" y="1522967"/>
          <a:ext cx="6703695" cy="130540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1: Relationships between types (aka "associations")</a:t>
          </a:r>
        </a:p>
      </dsp:txBody>
      <dsp:txXfrm>
        <a:off x="629736" y="1561201"/>
        <a:ext cx="5187213" cy="1228933"/>
      </dsp:txXfrm>
    </dsp:sp>
    <dsp:sp modelId="{A4EF22E3-2662-478B-A59D-5A1C0F094AB5}">
      <dsp:nvSpPr>
        <dsp:cNvPr id="0" name=""/>
        <dsp:cNvSpPr/>
      </dsp:nvSpPr>
      <dsp:spPr>
        <a:xfrm>
          <a:off x="1183004" y="3045935"/>
          <a:ext cx="6703695" cy="13054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2: Attributes and Methods (aka Properties)</a:t>
          </a:r>
        </a:p>
      </dsp:txBody>
      <dsp:txXfrm>
        <a:off x="1221238" y="3084169"/>
        <a:ext cx="5187213" cy="1228933"/>
      </dsp:txXfrm>
    </dsp:sp>
    <dsp:sp modelId="{AE20477A-3B0F-4366-AB2D-AE942103A4AA}">
      <dsp:nvSpPr>
        <dsp:cNvPr id="0" name=""/>
        <dsp:cNvSpPr/>
      </dsp:nvSpPr>
      <dsp:spPr>
        <a:xfrm>
          <a:off x="5855184"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46099" y="989929"/>
        <a:ext cx="466680" cy="638504"/>
      </dsp:txXfrm>
    </dsp:sp>
    <dsp:sp modelId="{3BF32BB5-EBFF-4590-8453-F2017AC8915E}">
      <dsp:nvSpPr>
        <dsp:cNvPr id="0" name=""/>
        <dsp:cNvSpPr/>
      </dsp:nvSpPr>
      <dsp:spPr>
        <a:xfrm>
          <a:off x="6446686" y="2504194"/>
          <a:ext cx="848510" cy="84851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637601" y="2504194"/>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26290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91761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64458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down to this level of detail, we become interested in the names of things.  After all, if you are going to call a method, you need to know its name.  And if you are going to define a class or an interface, you need to know the names of the methods you are offering, so other folks can call them.</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667468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design again, at this level of detail.  Note the details of the discussion with Pat.  You and Pat agreed on the names of the methods, and who supplies what methods.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2705880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0666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77825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Learning Goals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272765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9E939-DC98-4097-8009-6CEA885C31C3}"/>
              </a:ext>
            </a:extLst>
          </p:cNvPr>
          <p:cNvSpPr>
            <a:spLocks noGrp="1"/>
          </p:cNvSpPr>
          <p:nvPr>
            <p:ph type="title"/>
          </p:nvPr>
        </p:nvSpPr>
        <p:spPr/>
        <p:txBody>
          <a:bodyPr/>
          <a:lstStyle/>
          <a:p>
            <a:r>
              <a:rPr lang="en-US" dirty="0"/>
              <a:t>Interlude: CRC Cards are a lighter-weight alternative to UML for initial design</a:t>
            </a:r>
          </a:p>
        </p:txBody>
      </p:sp>
      <p:sp>
        <p:nvSpPr>
          <p:cNvPr id="3" name="Content Placeholder 2">
            <a:extLst>
              <a:ext uri="{FF2B5EF4-FFF2-40B4-BE49-F238E27FC236}">
                <a16:creationId xmlns:a16="http://schemas.microsoft.com/office/drawing/2014/main" id="{296C80DE-3E49-4673-83F2-4035FC9D99AF}"/>
              </a:ext>
            </a:extLst>
          </p:cNvPr>
          <p:cNvSpPr>
            <a:spLocks noGrp="1"/>
          </p:cNvSpPr>
          <p:nvPr>
            <p:ph idx="1"/>
          </p:nvPr>
        </p:nvSpPr>
        <p:spPr>
          <a:xfrm>
            <a:off x="5309419" y="1631794"/>
            <a:ext cx="6115665" cy="4995148"/>
          </a:xfrm>
        </p:spPr>
        <p:txBody>
          <a:bodyPr>
            <a:noAutofit/>
          </a:bodyPr>
          <a:lstStyle/>
          <a:p>
            <a:r>
              <a:rPr lang="en-US" sz="2000" dirty="0"/>
              <a:t>Class</a:t>
            </a:r>
          </a:p>
          <a:p>
            <a:pPr lvl="1"/>
            <a:r>
              <a:rPr lang="en-US" sz="2000" dirty="0"/>
              <a:t>the name of a "thing" in your program</a:t>
            </a:r>
          </a:p>
          <a:p>
            <a:pPr lvl="1"/>
            <a:r>
              <a:rPr lang="en-US" sz="2000" dirty="0"/>
              <a:t>could be a class, interface, type, etc.</a:t>
            </a:r>
          </a:p>
          <a:p>
            <a:r>
              <a:rPr lang="en-US" sz="2000" dirty="0"/>
              <a:t>Responsibilities</a:t>
            </a:r>
          </a:p>
          <a:p>
            <a:pPr lvl="1"/>
            <a:r>
              <a:rPr lang="en-US" sz="2000" dirty="0"/>
              <a:t>the main job of this "thing" in the program</a:t>
            </a:r>
          </a:p>
          <a:p>
            <a:pPr lvl="1"/>
            <a:r>
              <a:rPr lang="en-US" sz="2000" dirty="0"/>
              <a:t>should be simple: Remember the Single Responsibility Principle</a:t>
            </a:r>
          </a:p>
          <a:p>
            <a:pPr lvl="1"/>
            <a:r>
              <a:rPr lang="en-US" sz="2000" dirty="0"/>
              <a:t>Might be “Manages &lt;some piece of state&gt;”</a:t>
            </a:r>
          </a:p>
          <a:p>
            <a:r>
              <a:rPr lang="en-US" sz="2000" dirty="0"/>
              <a:t>Collaborator</a:t>
            </a:r>
          </a:p>
          <a:p>
            <a:pPr lvl="1"/>
            <a:r>
              <a:rPr lang="en-US" sz="2000" dirty="0"/>
              <a:t>Any class or interface that this class needs in order to fulfill its responsibilities</a:t>
            </a:r>
          </a:p>
          <a:p>
            <a:pPr lvl="1"/>
            <a:r>
              <a:rPr lang="en-US" sz="2000" dirty="0"/>
              <a:t>Goal is to make sure that each class has enough information to fulfill its responsibilities.</a:t>
            </a:r>
          </a:p>
          <a:p>
            <a:r>
              <a:rPr lang="en-US" sz="2000" dirty="0"/>
              <a:t>Good for early-stage planning and design</a:t>
            </a:r>
          </a:p>
        </p:txBody>
      </p:sp>
      <p:sp>
        <p:nvSpPr>
          <p:cNvPr id="4" name="Slide Number Placeholder 3">
            <a:extLst>
              <a:ext uri="{FF2B5EF4-FFF2-40B4-BE49-F238E27FC236}">
                <a16:creationId xmlns:a16="http://schemas.microsoft.com/office/drawing/2014/main" id="{53794D23-1884-4A6C-8FA1-ED378BF303A7}"/>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1026" name="Picture 2" descr="Class Responsibility Collaborator (CRC) Models: An Agile Introduction">
            <a:extLst>
              <a:ext uri="{FF2B5EF4-FFF2-40B4-BE49-F238E27FC236}">
                <a16:creationId xmlns:a16="http://schemas.microsoft.com/office/drawing/2014/main" id="{D56FAB92-33BA-41D5-8AF8-B902D80EA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542160"/>
            <a:ext cx="4267706" cy="244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1CA-5AD7-4A72-9932-9D45074F6D32}"/>
              </a:ext>
            </a:extLst>
          </p:cNvPr>
          <p:cNvSpPr>
            <a:spLocks noGrp="1"/>
          </p:cNvSpPr>
          <p:nvPr>
            <p:ph type="title"/>
          </p:nvPr>
        </p:nvSpPr>
        <p:spPr/>
        <p:txBody>
          <a:bodyPr/>
          <a:lstStyle/>
          <a:p>
            <a:r>
              <a:rPr lang="en-US" dirty="0"/>
              <a:t>CRC Cards in Practice</a:t>
            </a:r>
          </a:p>
        </p:txBody>
      </p:sp>
      <p:sp>
        <p:nvSpPr>
          <p:cNvPr id="3" name="Content Placeholder 2">
            <a:extLst>
              <a:ext uri="{FF2B5EF4-FFF2-40B4-BE49-F238E27FC236}">
                <a16:creationId xmlns:a16="http://schemas.microsoft.com/office/drawing/2014/main" id="{ABE36F66-492A-4DA7-A5EC-92B37780BBA1}"/>
              </a:ext>
            </a:extLst>
          </p:cNvPr>
          <p:cNvSpPr>
            <a:spLocks noGrp="1"/>
          </p:cNvSpPr>
          <p:nvPr>
            <p:ph idx="1"/>
          </p:nvPr>
        </p:nvSpPr>
        <p:spPr/>
        <p:txBody>
          <a:bodyPr>
            <a:normAutofit fontScale="85000" lnSpcReduction="20000"/>
          </a:bodyPr>
          <a:lstStyle/>
          <a:p>
            <a:r>
              <a:rPr lang="en-US" dirty="0"/>
              <a:t>Typically used during early analysis, especially during team discussions.</a:t>
            </a:r>
          </a:p>
          <a:p>
            <a:pPr lvl="1"/>
            <a:r>
              <a:rPr lang="en-US" dirty="0"/>
              <a:t>Low-tech</a:t>
            </a:r>
          </a:p>
          <a:p>
            <a:pPr lvl="1"/>
            <a:r>
              <a:rPr lang="en-US" dirty="0"/>
              <a:t>4x6 index cards</a:t>
            </a:r>
          </a:p>
          <a:p>
            <a:pPr lvl="1"/>
            <a:r>
              <a:rPr lang="en-US" dirty="0"/>
              <a:t>They aren't pretty.</a:t>
            </a:r>
          </a:p>
          <a:p>
            <a:pPr lvl="1"/>
            <a:r>
              <a:rPr lang="en-US" dirty="0"/>
              <a:t>They aren't something you ever want to show your customers or even your own upper management.</a:t>
            </a:r>
          </a:p>
          <a:p>
            <a:r>
              <a:rPr lang="en-US" dirty="0"/>
              <a:t>Each card is a concrete symbol for a thing in the program during discussion</a:t>
            </a:r>
          </a:p>
          <a:p>
            <a:r>
              <a:rPr lang="en-US" dirty="0"/>
              <a:t>Kind of like thinking on a whiteboard, but...</a:t>
            </a:r>
          </a:p>
          <a:p>
            <a:r>
              <a:rPr lang="en-US" dirty="0"/>
              <a:t>Cards can be stacked, moved, etc. to illustrate proposed relationships</a:t>
            </a:r>
          </a:p>
          <a:p>
            <a:pPr lvl="1"/>
            <a:r>
              <a:rPr lang="en-US" dirty="0"/>
              <a:t>If you come out of a group meeting and your CRC cards aren't smudged, dog-eared, with lots of scratched-out bits, you probably weren't really trying.</a:t>
            </a:r>
          </a:p>
          <a:p>
            <a:endParaRPr lang="en-US" dirty="0"/>
          </a:p>
        </p:txBody>
      </p:sp>
      <p:sp>
        <p:nvSpPr>
          <p:cNvPr id="4" name="Slide Number Placeholder 3">
            <a:extLst>
              <a:ext uri="{FF2B5EF4-FFF2-40B4-BE49-F238E27FC236}">
                <a16:creationId xmlns:a16="http://schemas.microsoft.com/office/drawing/2014/main" id="{9C4ED9BE-CC5D-44CD-9D7E-3D04270A835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Rectangle 4">
            <a:extLst>
              <a:ext uri="{FF2B5EF4-FFF2-40B4-BE49-F238E27FC236}">
                <a16:creationId xmlns:a16="http://schemas.microsoft.com/office/drawing/2014/main" id="{C71C76DC-2E85-4EE3-A356-116EA8A5F46C}"/>
              </a:ext>
            </a:extLst>
          </p:cNvPr>
          <p:cNvSpPr/>
          <p:nvPr/>
        </p:nvSpPr>
        <p:spPr>
          <a:xfrm>
            <a:off x="3885027" y="6067084"/>
            <a:ext cx="7566073" cy="369332"/>
          </a:xfrm>
          <a:prstGeom prst="rect">
            <a:avLst/>
          </a:prstGeom>
        </p:spPr>
        <p:txBody>
          <a:bodyPr wrap="square">
            <a:spAutoFit/>
          </a:bodyPr>
          <a:lstStyle/>
          <a:p>
            <a:r>
              <a:rPr lang="en-US" dirty="0"/>
              <a:t>https://www.cs.odu.edu/~zeil/cs330/live/website/Slides/crc/page/crc.html</a:t>
            </a:r>
          </a:p>
        </p:txBody>
      </p:sp>
    </p:spTree>
    <p:extLst>
      <p:ext uri="{BB962C8B-B14F-4D97-AF65-F5344CB8AC3E}">
        <p14:creationId xmlns:p14="http://schemas.microsoft.com/office/powerpoint/2010/main" val="130291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Back to UML:</a:t>
            </a:r>
            <a:br>
              <a:rPr lang="en-US" altLang="en-US" dirty="0">
                <a:solidFill>
                  <a:srgbClr val="005493"/>
                </a:solidFill>
              </a:rPr>
            </a:br>
            <a:r>
              <a:rPr lang="en-US" altLang="en-US" dirty="0">
                <a:solidFill>
                  <a:srgbClr val="005493"/>
                </a:solidFill>
              </a:rPr>
              <a:t>Level 2: Attributes, Methods, and Names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838200" y="1562695"/>
            <a:ext cx="5245522"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22</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1353800" y="6339058"/>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24</a:t>
            </a:fld>
            <a:endParaRPr lang="en-US"/>
          </a:p>
        </p:txBody>
      </p:sp>
    </p:spTree>
    <p:extLst>
      <p:ext uri="{BB962C8B-B14F-4D97-AF65-F5344CB8AC3E}">
        <p14:creationId xmlns:p14="http://schemas.microsoft.com/office/powerpoint/2010/main" val="116759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AD61-2105-4929-8131-0675EC6C3308}"/>
              </a:ext>
            </a:extLst>
          </p:cNvPr>
          <p:cNvSpPr>
            <a:spLocks noGrp="1"/>
          </p:cNvSpPr>
          <p:nvPr>
            <p:ph type="title"/>
          </p:nvPr>
        </p:nvSpPr>
        <p:spPr/>
        <p:txBody>
          <a:bodyPr/>
          <a:lstStyle/>
          <a:p>
            <a:r>
              <a:rPr lang="en-US" dirty="0"/>
              <a:t>This is the level where we specify names</a:t>
            </a:r>
          </a:p>
        </p:txBody>
      </p:sp>
      <p:sp>
        <p:nvSpPr>
          <p:cNvPr id="3" name="Content Placeholder 2">
            <a:extLst>
              <a:ext uri="{FF2B5EF4-FFF2-40B4-BE49-F238E27FC236}">
                <a16:creationId xmlns:a16="http://schemas.microsoft.com/office/drawing/2014/main" id="{08AD0AEB-B84E-4C97-8C91-000908B41577}"/>
              </a:ext>
            </a:extLst>
          </p:cNvPr>
          <p:cNvSpPr>
            <a:spLocks noGrp="1"/>
          </p:cNvSpPr>
          <p:nvPr>
            <p:ph idx="1"/>
          </p:nvPr>
        </p:nvSpPr>
        <p:spPr/>
        <p:txBody>
          <a:bodyPr/>
          <a:lstStyle/>
          <a:p>
            <a:r>
              <a:rPr lang="en-US" dirty="0"/>
              <a:t>If you are going to write code, you need to know the </a:t>
            </a:r>
            <a:r>
              <a:rPr lang="en-US" b="1" dirty="0"/>
              <a:t>names</a:t>
            </a:r>
            <a:r>
              <a:rPr lang="en-US" dirty="0"/>
              <a:t> of the classes, methods, etc.</a:t>
            </a:r>
          </a:p>
          <a:p>
            <a:pPr marL="0" indent="0">
              <a:buNone/>
            </a:pPr>
            <a:endParaRPr lang="en-US" dirty="0"/>
          </a:p>
        </p:txBody>
      </p:sp>
      <p:sp>
        <p:nvSpPr>
          <p:cNvPr id="4" name="Slide Number Placeholder 3">
            <a:extLst>
              <a:ext uri="{FF2B5EF4-FFF2-40B4-BE49-F238E27FC236}">
                <a16:creationId xmlns:a16="http://schemas.microsoft.com/office/drawing/2014/main" id="{93F83903-C3E8-49B4-936C-3C6226EA168E}"/>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226382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1379537" y="1587500"/>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4182C-DCA2-480B-A4A1-428BDCF40F56}"/>
              </a:ext>
            </a:extLst>
          </p:cNvPr>
          <p:cNvSpPr>
            <a:spLocks noGrp="1"/>
          </p:cNvSpPr>
          <p:nvPr>
            <p:ph type="title"/>
          </p:nvPr>
        </p:nvSpPr>
        <p:spPr/>
        <p:txBody>
          <a:bodyPr/>
          <a:lstStyle/>
          <a:p>
            <a:r>
              <a:rPr lang="en-US" dirty="0"/>
              <a:t>Here’s our design again, with names.</a:t>
            </a:r>
          </a:p>
        </p:txBody>
      </p:sp>
      <p:sp>
        <p:nvSpPr>
          <p:cNvPr id="6" name="Content Placeholder 5">
            <a:extLst>
              <a:ext uri="{FF2B5EF4-FFF2-40B4-BE49-F238E27FC236}">
                <a16:creationId xmlns:a16="http://schemas.microsoft.com/office/drawing/2014/main" id="{4C82603E-87B1-4B43-8C61-F1FAD9395C99}"/>
              </a:ext>
            </a:extLst>
          </p:cNvPr>
          <p:cNvSpPr>
            <a:spLocks noGrp="1"/>
          </p:cNvSpPr>
          <p:nvPr>
            <p:ph idx="1"/>
          </p:nvPr>
        </p:nvSpPr>
        <p:spPr>
          <a:xfrm>
            <a:off x="838199" y="1500160"/>
            <a:ext cx="10026445" cy="4351338"/>
          </a:xfrm>
        </p:spPr>
        <p:txBody>
          <a:bodyPr>
            <a:noAutofit/>
          </a:bodyPr>
          <a:lstStyle/>
          <a:p>
            <a:pPr marL="0" indent="0">
              <a:buNone/>
            </a:pPr>
            <a:r>
              <a:rPr lang="en-US" sz="2400" dirty="0"/>
              <a:t>My file imports </a:t>
            </a:r>
            <a:r>
              <a:rPr lang="en-US" sz="2400" b="1" dirty="0" err="1"/>
              <a:t>ClockFactory</a:t>
            </a:r>
            <a:r>
              <a:rPr lang="en-US" sz="2400" dirty="0"/>
              <a:t> from </a:t>
            </a:r>
            <a:r>
              <a:rPr lang="en-US" sz="2400" b="1" dirty="0"/>
              <a:t>'./</a:t>
            </a:r>
            <a:r>
              <a:rPr lang="en-US" sz="2400" b="1" dirty="0" err="1"/>
              <a:t>ClockFactory.ts</a:t>
            </a:r>
            <a:r>
              <a:rPr lang="en-US" sz="2400" b="1" dirty="0"/>
              <a:t>'</a:t>
            </a:r>
          </a:p>
          <a:p>
            <a:pPr marL="0" indent="0">
              <a:buNone/>
            </a:pPr>
            <a:r>
              <a:rPr lang="en-US" sz="2400" dirty="0"/>
              <a:t>When I create an object that needs a clock, I get a copy of the master clock by calling the static method </a:t>
            </a:r>
            <a:r>
              <a:rPr lang="en-US" sz="2400" b="1" dirty="0" err="1"/>
              <a:t>ClockFactory.instance</a:t>
            </a:r>
            <a:r>
              <a:rPr lang="en-US" sz="2400" b="1" dirty="0"/>
              <a:t>() </a:t>
            </a:r>
            <a:r>
              <a:rPr lang="en-US" sz="2400" dirty="0"/>
              <a:t>, and the new object registers itself with the master clock by calling </a:t>
            </a:r>
            <a:r>
              <a:rPr lang="en-US" sz="2400" b="1" dirty="0" err="1"/>
              <a:t>c.register</a:t>
            </a:r>
            <a:r>
              <a:rPr lang="en-US" sz="2400" b="1" dirty="0"/>
              <a:t>(this) </a:t>
            </a:r>
            <a:r>
              <a:rPr lang="en-US" sz="2400" dirty="0"/>
              <a:t>.</a:t>
            </a:r>
            <a:endParaRPr lang="en-US" sz="2400" b="1" dirty="0"/>
          </a:p>
          <a:p>
            <a:pPr marL="0" indent="0">
              <a:buNone/>
            </a:pPr>
            <a:r>
              <a:rPr lang="en-US" sz="2400" dirty="0"/>
              <a:t>Whenever the master clock changes, it updates my object by sending it a </a:t>
            </a:r>
            <a:r>
              <a:rPr lang="en-US" sz="2400" b="1" dirty="0"/>
              <a:t>notify(</a:t>
            </a:r>
            <a:r>
              <a:rPr lang="en-US" sz="2400" b="1" dirty="0" err="1"/>
              <a:t>t:Time</a:t>
            </a:r>
            <a:r>
              <a:rPr lang="en-US" sz="2400" b="1" dirty="0"/>
              <a:t>) </a:t>
            </a:r>
            <a:r>
              <a:rPr lang="en-US" sz="2400" dirty="0"/>
              <a:t>message.  It also sends my object a similar update message when anyone registers with it, so my object will always have the latest time.</a:t>
            </a:r>
          </a:p>
          <a:p>
            <a:pPr marL="0" indent="0">
              <a:buNone/>
            </a:pPr>
            <a:r>
              <a:rPr lang="en-US" sz="2400" dirty="0"/>
              <a:t>Pat is responsible for </a:t>
            </a:r>
            <a:r>
              <a:rPr lang="en-US" sz="2400" b="1" dirty="0" err="1"/>
              <a:t>ClockFactory.ts</a:t>
            </a:r>
            <a:r>
              <a:rPr lang="en-US" sz="2400" b="1" dirty="0"/>
              <a:t> </a:t>
            </a:r>
            <a:r>
              <a:rPr lang="en-US" sz="2400" dirty="0"/>
              <a:t>.  Pat and I agreed on this protocol; Pat agreed that their clock factory will have an </a:t>
            </a:r>
            <a:r>
              <a:rPr lang="en-US" sz="2400" b="1" dirty="0"/>
              <a:t>instance() </a:t>
            </a:r>
            <a:r>
              <a:rPr lang="en-US" sz="2400" dirty="0"/>
              <a:t>method that returns the master clock, and that the master clock will have a </a:t>
            </a:r>
            <a:r>
              <a:rPr lang="en-US" sz="2400" b="1" dirty="0"/>
              <a:t>register() </a:t>
            </a:r>
            <a:r>
              <a:rPr lang="en-US" sz="2400" dirty="0"/>
              <a:t>method that I can use to register my object.</a:t>
            </a:r>
          </a:p>
          <a:p>
            <a:pPr marL="0" indent="0">
              <a:buNone/>
            </a:pPr>
            <a:r>
              <a:rPr lang="en-US" sz="2400" dirty="0"/>
              <a:t>In return, I agreed that my object will have a </a:t>
            </a:r>
            <a:r>
              <a:rPr lang="en-US" sz="2400" b="1" dirty="0"/>
              <a:t>notify(</a:t>
            </a:r>
            <a:r>
              <a:rPr lang="en-US" sz="2400" b="1" dirty="0" err="1"/>
              <a:t>t:Time</a:t>
            </a:r>
            <a:r>
              <a:rPr lang="en-US" sz="2400" b="1" dirty="0"/>
              <a:t>) </a:t>
            </a:r>
            <a:r>
              <a:rPr lang="en-US" sz="2400" dirty="0"/>
              <a:t>method that the master clock can use to notify it about the updated time.</a:t>
            </a:r>
          </a:p>
        </p:txBody>
      </p:sp>
      <p:sp>
        <p:nvSpPr>
          <p:cNvPr id="4" name="Slide Number Placeholder 3">
            <a:extLst>
              <a:ext uri="{FF2B5EF4-FFF2-40B4-BE49-F238E27FC236}">
                <a16:creationId xmlns:a16="http://schemas.microsoft.com/office/drawing/2014/main" id="{D8EC4541-66DC-47F1-A22F-AFD68001B39C}"/>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255897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29</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126375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This is the scale of UML diagrams</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pic>
        <p:nvPicPr>
          <p:cNvPr id="8" name="Picture 2" descr="UML DIAGRAM - Unmasa Dalha">
            <a:extLst>
              <a:ext uri="{FF2B5EF4-FFF2-40B4-BE49-F238E27FC236}">
                <a16:creationId xmlns:a16="http://schemas.microsoft.com/office/drawing/2014/main" id="{3886416A-E8FD-44EC-8010-264156CEC4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0836" y="1625918"/>
            <a:ext cx="8096064" cy="494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1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3 Levels of UML</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5</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graphicFrame>
        <p:nvGraphicFramePr>
          <p:cNvPr id="7" name="Content Placeholder 2">
            <a:extLst>
              <a:ext uri="{FF2B5EF4-FFF2-40B4-BE49-F238E27FC236}">
                <a16:creationId xmlns:a16="http://schemas.microsoft.com/office/drawing/2014/main" id="{19BF48B4-22CE-46D2-9A52-AC462D15B8FC}"/>
              </a:ext>
            </a:extLst>
          </p:cNvPr>
          <p:cNvGraphicFramePr>
            <a:graphicFrameLocks noGrp="1"/>
          </p:cNvGraphicFramePr>
          <p:nvPr>
            <p:ph idx="1"/>
            <p:extLst>
              <p:ext uri="{D42A27DB-BD31-4B8C-83A1-F6EECF244321}">
                <p14:modId xmlns:p14="http://schemas.microsoft.com/office/powerpoint/2010/main" val="1682222709"/>
              </p:ext>
            </p:extLst>
          </p:nvPr>
        </p:nvGraphicFramePr>
        <p:xfrm>
          <a:off x="1009650" y="170592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57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sz="3600" dirty="0"/>
              <a:t>Level 0: Types (Interfaces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normAutofit/>
          </a:bodyPr>
          <a:lstStyle/>
          <a:p>
            <a:r>
              <a:rPr lang="en-US" sz="3600"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normAutofit/>
          </a:bodyPr>
          <a:lstStyle/>
          <a:p>
            <a:r>
              <a:rPr lang="en-US" sz="3600"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10403</TotalTime>
  <Words>3143</Words>
  <Application>Microsoft Office PowerPoint</Application>
  <PresentationFormat>Widescreen</PresentationFormat>
  <Paragraphs>318</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Helvetica</vt:lpstr>
      <vt:lpstr>Calibri</vt:lpstr>
      <vt:lpstr>Verdana</vt:lpstr>
      <vt:lpstr>Arial</vt:lpstr>
      <vt:lpstr>Algerian</vt:lpstr>
      <vt:lpstr>Consolas</vt:lpstr>
      <vt:lpstr>Ink Free</vt:lpstr>
      <vt:lpstr>Office Theme</vt:lpstr>
      <vt:lpstr>CS 4350: Fundamentals of Software Engineering Lesson 2.4 The Object Scale</vt:lpstr>
      <vt:lpstr>Learning Goals for this Lesson</vt:lpstr>
      <vt:lpstr>This is the scale of UML diagrams</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Interlude: CRC Cards are a lighter-weight alternative to UML for initial design</vt:lpstr>
      <vt:lpstr>CRC Cards in Practice</vt:lpstr>
      <vt:lpstr>Back to UML: Level 2: Attributes, Methods, and Names</vt:lpstr>
      <vt:lpstr>Attributes</vt:lpstr>
      <vt:lpstr>Methods</vt:lpstr>
      <vt:lpstr>This is the level where we specify names</vt:lpstr>
      <vt:lpstr>JSDoc</vt:lpstr>
      <vt:lpstr>And the tool turns it into web pages</vt:lpstr>
      <vt:lpstr>Here’s our design again, with names.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147</cp:revision>
  <dcterms:created xsi:type="dcterms:W3CDTF">2021-01-07T15:19:22Z</dcterms:created>
  <dcterms:modified xsi:type="dcterms:W3CDTF">2022-01-26T17:01:52Z</dcterms:modified>
</cp:coreProperties>
</file>